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63" r:id="rId4"/>
    <p:sldId id="268" r:id="rId5"/>
    <p:sldId id="289" r:id="rId6"/>
    <p:sldId id="281" r:id="rId7"/>
    <p:sldId id="271" r:id="rId8"/>
    <p:sldId id="288" r:id="rId9"/>
    <p:sldId id="265" r:id="rId10"/>
    <p:sldId id="267" r:id="rId11"/>
    <p:sldId id="270" r:id="rId12"/>
    <p:sldId id="285" r:id="rId13"/>
    <p:sldId id="275" r:id="rId14"/>
    <p:sldId id="277" r:id="rId15"/>
    <p:sldId id="283" r:id="rId16"/>
    <p:sldId id="278" r:id="rId17"/>
    <p:sldId id="286" r:id="rId18"/>
    <p:sldId id="287" r:id="rId19"/>
    <p:sldId id="293" r:id="rId20"/>
    <p:sldId id="291" r:id="rId21"/>
    <p:sldId id="292" r:id="rId22"/>
    <p:sldId id="269" r:id="rId23"/>
    <p:sldId id="282" r:id="rId24"/>
    <p:sldId id="296" r:id="rId25"/>
    <p:sldId id="300" r:id="rId26"/>
    <p:sldId id="304" r:id="rId27"/>
    <p:sldId id="298" r:id="rId28"/>
    <p:sldId id="303" r:id="rId29"/>
    <p:sldId id="305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45"/>
    <p:restoredTop sz="96240"/>
  </p:normalViewPr>
  <p:slideViewPr>
    <p:cSldViewPr snapToGrid="0">
      <p:cViewPr varScale="1">
        <p:scale>
          <a:sx n="123" d="100"/>
          <a:sy n="123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ED7BC-E42D-48EA-4121-642E6CA16C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6CA750-D262-F5C4-F8EC-3F09247B22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D742A-F5DE-0B13-6854-C42035189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749CE1-4FD2-5FBF-DB37-A3808F71A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648B6-ECE3-30EB-7B9B-8181D85A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47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251C-B3CA-8F74-D2CB-8FFF5C8C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44A661-5289-86D9-C6C2-D5A5348E4E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4A4DD-0BC1-3C19-8E6B-F3295B591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1612F-0D4D-BC59-EFF8-BAFC54683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AB2AC-4878-ED46-809F-984C12BF6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931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31A490-82A9-2E3E-375D-798C4A5AED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AAF9BD-55A8-D899-7E1E-4AE0BA15D6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27914-D017-48D7-B8BD-014533B35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78F15-842F-60A7-08F5-D87B26E0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A95D8-3669-4F49-3DD2-8D79B7456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656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3BDA3-6D60-9A27-F655-0C343FF6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C3576-1325-C7CB-3C29-431B27051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085E7-66E4-9EF0-B23D-C94B30F972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EA309-9EAD-E59D-2C3D-64E983928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702F2-C933-862A-50EF-1D32A2C64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49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00AD1-8B82-E4BE-0175-91BC1CA91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6DD46-BFC7-D0E7-7AD5-05796DBC4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005A2E-017F-37DC-BA33-01DA25BFB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719C15-75DA-EA34-D847-7151F8275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80B62-769A-648F-2839-210D11E7C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04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1723C-5458-A412-A353-29A5B612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83A8D-2CF9-A015-98D1-CC472E4DB2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746BB8-64C4-95AA-D7FB-DD5D6F0FBA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870872-C932-3C84-B07F-D23089709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7DB74A-06ED-D972-3A5B-7AF4CCA5A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5DF9A-F705-4B58-EA4D-A4A2EA3B8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07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2AFAB-4604-231A-A0C6-E4EF3C1EB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42ABD-E9E0-9092-C005-EA314E2FA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0E0E68-CE77-5666-1FB1-FFC434B776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5AF3ED-A5A7-7F70-5C76-CC44BADA13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1060E6-4E51-91B3-DB2D-6721E6D477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55494-77E8-4635-3150-7B0E65CE6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07514C-FE17-B1E1-15D4-60DD0129B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2211A5-9FB6-E751-091D-769CF66D0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2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EF9BB-F2B8-4C6A-0830-0C1DC4824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AEB5E1-401C-44A5-F362-1B35C6C6B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F17B12-7834-30A2-6B26-86D93955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A5DD3-D21A-43D4-131D-5E72239A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867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C18BF8-33C3-2F69-6033-FB721AEC2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203362-6795-6A5E-8E23-551F104E8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D2609C-2B2E-BFBE-8A64-1DFCFE4E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08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09F1-F125-B0EC-4DA6-1893EBC91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28D24-49F2-205B-32B8-0DA2A122F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92AD0A-152B-218B-253A-5DDD81D32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3F050E-7728-6DEB-01E8-80F6F3163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246281-FD55-44CC-142E-A3B3770A9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5DD57F-CE70-7999-39AC-42060E3B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06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C87EC-FD7D-D2D1-FBA7-B006D3A0A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E877BF-7FCD-B89E-B57F-BE908CE3F5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CF5FDA-B330-6BB7-3430-9DC4C1D5F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45BA3-D60E-90C6-7A09-B35F1ABA9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E168AF-4AEF-9FF1-57D2-BE83B6C7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7D8BB8-E29B-6A82-A015-BC039B161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857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B67A1D7-9649-E08F-AFB9-300459288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56488-C8F7-E1B7-1697-0512B3CCC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76A59C-99AA-E72A-E33F-C939101B52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8C8B41-CC5A-8043-9A5A-129B98D97DDD}" type="datetimeFigureOut">
              <a:rPr lang="en-US" smtClean="0"/>
              <a:t>3/4/24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A5312B-DD09-7459-08DC-705E8DEA1D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8684D-A9D9-BF81-3B9E-5913F319C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438C1-56E5-D648-90E2-4D1FB6512A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221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D0D6D3E-D7F9-4591-9CA9-DDF4DB1F7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CC164-59F6-6654-5D02-FE2299C62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639" y="1012536"/>
            <a:ext cx="4613300" cy="3163224"/>
          </a:xfrm>
        </p:spPr>
        <p:txBody>
          <a:bodyPr anchor="t">
            <a:normAutofit/>
          </a:bodyPr>
          <a:lstStyle/>
          <a:p>
            <a:pPr algn="l"/>
            <a:r>
              <a:rPr lang="fr-FR" sz="6600" dirty="0"/>
              <a:t>L’IA au lycée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C67722-F831-D5A4-FE4A-380FE79DDB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638" y="4389120"/>
            <a:ext cx="4408228" cy="1192815"/>
          </a:xfrm>
        </p:spPr>
        <p:txBody>
          <a:bodyPr anchor="b">
            <a:normAutofit/>
          </a:bodyPr>
          <a:lstStyle/>
          <a:p>
            <a:pPr algn="l"/>
            <a:r>
              <a:rPr lang="fr-FR" sz="2000" i="1" dirty="0"/>
              <a:t>Comment ça marche?</a:t>
            </a:r>
          </a:p>
          <a:p>
            <a:pPr algn="l"/>
            <a:r>
              <a:rPr lang="fr-FR" sz="2000" i="1" dirty="0"/>
              <a:t>Comment on s’en sert?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4068664" cy="6858000"/>
          </a:xfrm>
          <a:prstGeom prst="rect">
            <a:avLst/>
          </a:prstGeom>
          <a:gradFill>
            <a:gsLst>
              <a:gs pos="26000">
                <a:srgbClr val="000000"/>
              </a:gs>
              <a:gs pos="100000">
                <a:schemeClr val="accent1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23336" y="-3"/>
            <a:ext cx="3611463" cy="6858000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6000"/>
                </a:schemeClr>
              </a:gs>
              <a:gs pos="100000">
                <a:srgbClr val="000000">
                  <a:alpha val="52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230721" y="-107390"/>
            <a:ext cx="3853890" cy="4068665"/>
          </a:xfrm>
          <a:prstGeom prst="rect">
            <a:avLst/>
          </a:prstGeom>
          <a:gradFill>
            <a:gsLst>
              <a:gs pos="0">
                <a:srgbClr val="000000">
                  <a:alpha val="34000"/>
                </a:srgbClr>
              </a:gs>
              <a:gs pos="96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sitting at desks in a classroom&#10;&#10;Description automatically generated">
            <a:extLst>
              <a:ext uri="{FF2B5EF4-FFF2-40B4-BE49-F238E27FC236}">
                <a16:creationId xmlns:a16="http://schemas.microsoft.com/office/drawing/2014/main" id="{46333C5B-BB1D-CE66-9191-08515E4495B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" b="-3"/>
          <a:stretch/>
        </p:blipFill>
        <p:spPr>
          <a:xfrm>
            <a:off x="5761061" y="704850"/>
            <a:ext cx="5448300" cy="5448300"/>
          </a:xfrm>
          <a:custGeom>
            <a:avLst/>
            <a:gdLst/>
            <a:ahLst/>
            <a:cxnLst/>
            <a:rect l="l" t="t" r="r" b="b"/>
            <a:pathLst>
              <a:path w="5031136" h="5031136">
                <a:moveTo>
                  <a:pt x="2515568" y="0"/>
                </a:moveTo>
                <a:cubicBezTo>
                  <a:pt x="3904878" y="0"/>
                  <a:pt x="5031136" y="1126258"/>
                  <a:pt x="5031136" y="2515568"/>
                </a:cubicBezTo>
                <a:cubicBezTo>
                  <a:pt x="5031136" y="3904878"/>
                  <a:pt x="3904878" y="5031136"/>
                  <a:pt x="2515568" y="5031136"/>
                </a:cubicBezTo>
                <a:cubicBezTo>
                  <a:pt x="1126258" y="5031136"/>
                  <a:pt x="0" y="3904878"/>
                  <a:pt x="0" y="2515568"/>
                </a:cubicBezTo>
                <a:cubicBezTo>
                  <a:pt x="0" y="1126258"/>
                  <a:pt x="1126258" y="0"/>
                  <a:pt x="2515568" y="0"/>
                </a:cubicBezTo>
                <a:close/>
              </a:path>
            </a:pathLst>
          </a:cu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9EA4965D-ADAA-905C-8927-852471ECFBB3}"/>
              </a:ext>
            </a:extLst>
          </p:cNvPr>
          <p:cNvSpPr txBox="1">
            <a:spLocks/>
          </p:cNvSpPr>
          <p:nvPr/>
        </p:nvSpPr>
        <p:spPr>
          <a:xfrm>
            <a:off x="0" y="6488033"/>
            <a:ext cx="3973386" cy="7399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1600" dirty="0"/>
              <a:t>Marc </a:t>
            </a:r>
            <a:r>
              <a:rPr lang="fr-FR" sz="1600" dirty="0" err="1"/>
              <a:t>Biver</a:t>
            </a:r>
            <a:r>
              <a:rPr lang="fr-FR" sz="1600" dirty="0"/>
              <a:t>, 9/2/2024</a:t>
            </a:r>
          </a:p>
        </p:txBody>
      </p:sp>
    </p:spTree>
    <p:extLst>
      <p:ext uri="{BB962C8B-B14F-4D97-AF65-F5344CB8AC3E}">
        <p14:creationId xmlns:p14="http://schemas.microsoft.com/office/powerpoint/2010/main" val="31957411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D738B4-CCA3-B043-EB3D-42F6343B2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98810097-38B7-BE35-AF0A-4677EDCEF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D5380A8C-6BF9-49BD-61FE-0BD103CC0F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A2DFFE80-5B1A-3325-E4DE-66E1CE038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FE63C787-E045-EC0E-AC07-FA140D869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A33E5A-AD22-CF7C-A049-47A03895D5CE}"/>
              </a:ext>
            </a:extLst>
          </p:cNvPr>
          <p:cNvSpPr txBox="1">
            <a:spLocks/>
          </p:cNvSpPr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Comment faire des prédictions?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F36746-FD31-F715-FA06-3FF3A860A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3" y="0"/>
            <a:ext cx="1169473" cy="3050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76C1BB8-40A8-95A4-A202-0451EE72A3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076" y="2385941"/>
            <a:ext cx="6794500" cy="33172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C7A144-94F5-DFD6-3762-F40E5E8A7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964" y="2385940"/>
            <a:ext cx="6798724" cy="3319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659F1B-1077-CDA3-5912-2757C013C3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0188" y="2383879"/>
            <a:ext cx="6798724" cy="331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7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353877-89BB-4C77-5F91-E392FB7CE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8A2FE154-9B85-55DB-38CB-8130D4CBF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45FC9C2A-E04B-1F90-F71C-B5C62F011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EA7D8B28-7F96-E598-231D-737DF1ACF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D0529F44-FBAC-A609-D2FE-8BD44F323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FA075-BF0B-8C63-753D-04A642F0C346}"/>
              </a:ext>
            </a:extLst>
          </p:cNvPr>
          <p:cNvSpPr txBox="1">
            <a:spLocks/>
          </p:cNvSpPr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>
                <a:solidFill>
                  <a:srgbClr val="FFFFFF"/>
                </a:solidFill>
              </a:rPr>
              <a:t>Comment faire des prédictions?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42173B-A138-CAFB-6000-82B00AC3ED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1493" y="1664141"/>
            <a:ext cx="8079529" cy="3630706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BD58EEE-FD7E-5DD1-BF90-5EA9469F2CBE}"/>
              </a:ext>
            </a:extLst>
          </p:cNvPr>
          <p:cNvGrpSpPr/>
          <p:nvPr/>
        </p:nvGrpSpPr>
        <p:grpSpPr>
          <a:xfrm>
            <a:off x="8991600" y="3429000"/>
            <a:ext cx="3055426" cy="3276600"/>
            <a:chOff x="8991600" y="3429000"/>
            <a:chExt cx="3055426" cy="32766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CDD46EF9-A0AD-71DB-E1CF-1754DE70139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31300" y="3429000"/>
              <a:ext cx="889000" cy="12192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xplosion 1 7">
              <a:extLst>
                <a:ext uri="{FF2B5EF4-FFF2-40B4-BE49-F238E27FC236}">
                  <a16:creationId xmlns:a16="http://schemas.microsoft.com/office/drawing/2014/main" id="{595F7BFF-AD48-15E8-3052-71A7706D8EB1}"/>
                </a:ext>
              </a:extLst>
            </p:cNvPr>
            <p:cNvSpPr/>
            <p:nvPr/>
          </p:nvSpPr>
          <p:spPr>
            <a:xfrm>
              <a:off x="8991600" y="3818185"/>
              <a:ext cx="3055426" cy="2887415"/>
            </a:xfrm>
            <a:prstGeom prst="irregularSeal1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Est-ce qu’elle a eu de la fièvre ces derniers jours?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01EA4A-B923-CEAF-1052-2B60000C3BB7}"/>
              </a:ext>
            </a:extLst>
          </p:cNvPr>
          <p:cNvGrpSpPr/>
          <p:nvPr/>
        </p:nvGrpSpPr>
        <p:grpSpPr>
          <a:xfrm>
            <a:off x="4417511" y="296114"/>
            <a:ext cx="2728579" cy="2476387"/>
            <a:chOff x="4417511" y="296114"/>
            <a:chExt cx="2728579" cy="2476387"/>
          </a:xfrm>
        </p:grpSpPr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30429B2-7640-D023-A227-5EE60EC7E489}"/>
                </a:ext>
              </a:extLst>
            </p:cNvPr>
            <p:cNvCxnSpPr>
              <a:cxnSpLocks/>
            </p:cNvCxnSpPr>
            <p:nvPr/>
          </p:nvCxnSpPr>
          <p:spPr>
            <a:xfrm>
              <a:off x="6047365" y="1489075"/>
              <a:ext cx="1098725" cy="128342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xplosion 1 10">
              <a:extLst>
                <a:ext uri="{FF2B5EF4-FFF2-40B4-BE49-F238E27FC236}">
                  <a16:creationId xmlns:a16="http://schemas.microsoft.com/office/drawing/2014/main" id="{22DD0314-50F2-4807-C558-390741367EE2}"/>
                </a:ext>
              </a:extLst>
            </p:cNvPr>
            <p:cNvSpPr/>
            <p:nvPr/>
          </p:nvSpPr>
          <p:spPr>
            <a:xfrm>
              <a:off x="4417511" y="296114"/>
              <a:ext cx="2077543" cy="1977933"/>
            </a:xfrm>
            <a:prstGeom prst="irregularSeal1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Est-ce qu’il a triché?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BE7FB1-E152-0E01-69F0-34A89616DD8E}"/>
              </a:ext>
            </a:extLst>
          </p:cNvPr>
          <p:cNvGrpSpPr/>
          <p:nvPr/>
        </p:nvGrpSpPr>
        <p:grpSpPr>
          <a:xfrm>
            <a:off x="5079035" y="4755484"/>
            <a:ext cx="3935080" cy="2345614"/>
            <a:chOff x="5079035" y="4755484"/>
            <a:chExt cx="3935080" cy="2345614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ABC7A02-70A0-9B8C-7389-7739D469D2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0360" y="4918911"/>
              <a:ext cx="800308" cy="51486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xplosion 1 16">
              <a:extLst>
                <a:ext uri="{FF2B5EF4-FFF2-40B4-BE49-F238E27FC236}">
                  <a16:creationId xmlns:a16="http://schemas.microsoft.com/office/drawing/2014/main" id="{42E92101-BE41-609E-5129-9F65C435BB32}"/>
                </a:ext>
              </a:extLst>
            </p:cNvPr>
            <p:cNvSpPr/>
            <p:nvPr/>
          </p:nvSpPr>
          <p:spPr>
            <a:xfrm>
              <a:off x="5079035" y="4755484"/>
              <a:ext cx="3935080" cy="2345614"/>
            </a:xfrm>
            <a:prstGeom prst="irregularSeal1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Est-ce qu’il a des problèmes familiaux en ce moment?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E3746D0-CA1E-29CD-B32E-A272555BF7FA}"/>
              </a:ext>
            </a:extLst>
          </p:cNvPr>
          <p:cNvSpPr txBox="1"/>
          <p:nvPr/>
        </p:nvSpPr>
        <p:spPr>
          <a:xfrm>
            <a:off x="4986670" y="1446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43EFCE0-5F28-8369-C234-0DB79DD3CD97}"/>
              </a:ext>
            </a:extLst>
          </p:cNvPr>
          <p:cNvGrpSpPr/>
          <p:nvPr/>
        </p:nvGrpSpPr>
        <p:grpSpPr>
          <a:xfrm>
            <a:off x="7569200" y="-215901"/>
            <a:ext cx="4369876" cy="3099854"/>
            <a:chOff x="7569200" y="-215901"/>
            <a:chExt cx="4369876" cy="3099854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E82A744-F2E7-9CAD-5DA8-192BB522A1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69200" y="1664140"/>
              <a:ext cx="1971675" cy="121981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xplosion 1 24">
              <a:extLst>
                <a:ext uri="{FF2B5EF4-FFF2-40B4-BE49-F238E27FC236}">
                  <a16:creationId xmlns:a16="http://schemas.microsoft.com/office/drawing/2014/main" id="{3CEB637F-DDC5-87CC-E2EF-FF92BBF8A4CF}"/>
                </a:ext>
              </a:extLst>
            </p:cNvPr>
            <p:cNvSpPr/>
            <p:nvPr/>
          </p:nvSpPr>
          <p:spPr>
            <a:xfrm>
              <a:off x="8700576" y="-215901"/>
              <a:ext cx="3238500" cy="2887415"/>
            </a:xfrm>
            <a:prstGeom prst="irregularSeal1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>
                  <a:solidFill>
                    <a:schemeClr val="tx1"/>
                  </a:solidFill>
                </a:rPr>
                <a:t>Est-ce que sa dernière note était meilleure que prévu?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5124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690C3-A6F5-3C0B-0B70-8EB0BAB3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1C36B8A-8D5C-DE0F-3AD6-6E8A97CDA4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4A8A6B1B-CB35-0A0C-0ABF-407C4CFD2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BBF611A9-2EEF-F2A3-7481-42433BAAF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92CF0648-76FD-72A6-720E-C0AAFFD10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CF7908-D358-6B08-D6BF-85F1FDCEA4E8}"/>
              </a:ext>
            </a:extLst>
          </p:cNvPr>
          <p:cNvSpPr txBox="1">
            <a:spLocks/>
          </p:cNvSpPr>
          <p:nvPr/>
        </p:nvSpPr>
        <p:spPr>
          <a:xfrm>
            <a:off x="660042" y="2945176"/>
            <a:ext cx="3125574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>
                <a:solidFill>
                  <a:srgbClr val="FFFFFF"/>
                </a:solidFill>
              </a:rPr>
              <a:t>Apprentissage supervisé</a:t>
            </a:r>
          </a:p>
        </p:txBody>
      </p:sp>
      <p:pic>
        <p:nvPicPr>
          <p:cNvPr id="3" name="Picture 2" descr="Supervised Learning in Action: Real-World Applications and Examples -  Shiksha Online">
            <a:extLst>
              <a:ext uri="{FF2B5EF4-FFF2-40B4-BE49-F238E27FC236}">
                <a16:creationId xmlns:a16="http://schemas.microsoft.com/office/drawing/2014/main" id="{1680095F-51D8-EB53-E0D2-E427A6E2C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22391" y="1265260"/>
            <a:ext cx="6583680" cy="4355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362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CF509F-1683-0303-1E31-B48183A1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6D0CC6EB-7702-9821-DC53-51C0B99A4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515081E3-DAAC-D445-5279-CD75DD7F1E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FCF0808-7644-AE35-474D-D74613C6F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BE9BFAE9-0838-3073-8E2B-19C039E99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831B0A-9660-8376-152E-6D72CEECBAC4}"/>
              </a:ext>
            </a:extLst>
          </p:cNvPr>
          <p:cNvSpPr txBox="1">
            <a:spLocks/>
          </p:cNvSpPr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Ça peut parfois être compliqué…</a:t>
            </a:r>
          </a:p>
        </p:txBody>
      </p:sp>
      <p:pic>
        <p:nvPicPr>
          <p:cNvPr id="7" name="Picture 6" descr="A collage of owls and apples&#10;&#10;Description automatically generated">
            <a:extLst>
              <a:ext uri="{FF2B5EF4-FFF2-40B4-BE49-F238E27FC236}">
                <a16:creationId xmlns:a16="http://schemas.microsoft.com/office/drawing/2014/main" id="{B35AD03B-AD4D-CE18-395B-967B7F11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366" y="0"/>
            <a:ext cx="6842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195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8C65E1-02E3-642D-5D78-413EAA8EC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FA6E2E1-3633-2717-C988-76DF544FD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2DF49D1-036C-4034-2881-E4D05D61A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DE1553C-EE9C-BE9B-258C-E1A2DC872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75A6001-9F34-17AA-CCCA-5B70723F33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CDF0EB8-F0E3-D95D-7817-603C75CA3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90FE197-E1AB-475C-27AB-3625C172E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xplaining AI — to comedians?. Artificial Intelligence: it's ...">
            <a:extLst>
              <a:ext uri="{FF2B5EF4-FFF2-40B4-BE49-F238E27FC236}">
                <a16:creationId xmlns:a16="http://schemas.microsoft.com/office/drawing/2014/main" id="{7A87F130-09E5-D8BA-3DA5-3D0617952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8536" y="58522"/>
            <a:ext cx="11332464" cy="6799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88266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11C4D9C-2493-39C4-9368-99DF54965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A297DB6B-EDDC-EFC6-F0D5-CBF663290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489A4AC6-1FF8-D58D-DF69-E7E5C9269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7D60F710-63AF-28CA-F8BE-A0A70D227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2E7E76ED-7F66-26BF-3468-E1AA72C2D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D1DB71-8D4F-B113-D096-311A45DD4DA0}"/>
              </a:ext>
            </a:extLst>
          </p:cNvPr>
          <p:cNvSpPr txBox="1">
            <a:spLocks/>
          </p:cNvSpPr>
          <p:nvPr/>
        </p:nvSpPr>
        <p:spPr>
          <a:xfrm>
            <a:off x="144973" y="2945176"/>
            <a:ext cx="3821545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>
                <a:solidFill>
                  <a:srgbClr val="FFFFFF"/>
                </a:solidFill>
              </a:rPr>
              <a:t>Apprentissage non supervisé</a:t>
            </a:r>
          </a:p>
        </p:txBody>
      </p:sp>
      <p:pic>
        <p:nvPicPr>
          <p:cNvPr id="18436" name="Picture 4" descr="Unsupervised Learning: Types, Applications &amp; Advantages - DatabaseTown">
            <a:extLst>
              <a:ext uri="{FF2B5EF4-FFF2-40B4-BE49-F238E27FC236}">
                <a16:creationId xmlns:a16="http://schemas.microsoft.com/office/drawing/2014/main" id="{DBD93994-5182-1C75-266F-007FFB40EB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204790" y="1402766"/>
            <a:ext cx="7818882" cy="430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66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4CC1C6-8052-7F5B-9008-F4BEA17FB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CA9D109-5F11-70C8-FFEE-52A7C71B1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AE5962-F459-C274-A9B9-D71B2516A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799F5F-26E1-8F69-17B4-F28AFB5A4E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A95FC6A-7BE0-2C00-F683-9CF13ED86C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EE8CA6-7426-2675-80E6-3B26A7DF1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 ChatGPT dans tout ça?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4A8A8-326E-BE35-2554-3D2C84AD6855}"/>
              </a:ext>
            </a:extLst>
          </p:cNvPr>
          <p:cNvSpPr txBox="1"/>
          <p:nvPr/>
        </p:nvSpPr>
        <p:spPr>
          <a:xfrm>
            <a:off x="2689765" y="2755036"/>
            <a:ext cx="681246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fr-FR" sz="4000" dirty="0">
                <a:sym typeface="Wingdings" pitchFamily="2" charset="2"/>
              </a:rPr>
              <a:t>  Qu’est-ce qu’il prédit?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4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endParaRPr lang="fr-FR" sz="4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4000" dirty="0">
                <a:sym typeface="Wingdings" pitchFamily="2" charset="2"/>
              </a:rPr>
              <a:t>  Qu’est-ce qu’il apprend?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4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465283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371896-F9FA-546C-D7E6-553FE95B8B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AB2B56-F7C0-0EE2-A1E1-C2F85ED15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ACF8D-D967-52B2-0511-155A81344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FA3A43-DB92-D5E8-360A-2244F4782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23E78AA-CFAB-3F0A-AA8F-73FA1301F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9E33FA-44ED-1D10-E130-63787B434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GPT – fonctionnement unitaire</a:t>
            </a:r>
          </a:p>
        </p:txBody>
      </p:sp>
      <p:pic>
        <p:nvPicPr>
          <p:cNvPr id="4" name="Picture 3" descr="Pink desk and monitor graphic">
            <a:extLst>
              <a:ext uri="{FF2B5EF4-FFF2-40B4-BE49-F238E27FC236}">
                <a16:creationId xmlns:a16="http://schemas.microsoft.com/office/drawing/2014/main" id="{4953D543-B1B4-DE81-31A1-9097B034F2D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180" y="1655276"/>
            <a:ext cx="10343636" cy="5111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B53F69B-EB1D-25BC-904B-4FA7BC03B749}"/>
              </a:ext>
            </a:extLst>
          </p:cNvPr>
          <p:cNvSpPr txBox="1"/>
          <p:nvPr/>
        </p:nvSpPr>
        <p:spPr>
          <a:xfrm>
            <a:off x="3709414" y="2532888"/>
            <a:ext cx="4773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latin typeface="Courier New" panose="02070309020205020404" pitchFamily="49" charset="0"/>
                <a:cs typeface="Courier New" panose="02070309020205020404" pitchFamily="49" charset="0"/>
              </a:rPr>
              <a:t>Le chat a mangé la...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A095E-052E-9014-DE12-17502160C2E1}"/>
              </a:ext>
            </a:extLst>
          </p:cNvPr>
          <p:cNvSpPr txBox="1"/>
          <p:nvPr/>
        </p:nvSpPr>
        <p:spPr>
          <a:xfrm>
            <a:off x="4445111" y="4252840"/>
            <a:ext cx="15331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1814A1-9992-A76E-9901-D8A5877CE5BC}"/>
              </a:ext>
            </a:extLst>
          </p:cNvPr>
          <p:cNvGrpSpPr/>
          <p:nvPr/>
        </p:nvGrpSpPr>
        <p:grpSpPr>
          <a:xfrm>
            <a:off x="4445111" y="3038370"/>
            <a:ext cx="3921827" cy="633842"/>
            <a:chOff x="4445111" y="3038370"/>
            <a:chExt cx="3921827" cy="6338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C1316A-E360-6DFF-D590-472CBA1025DA}"/>
                </a:ext>
              </a:extLst>
            </p:cNvPr>
            <p:cNvSpPr txBox="1"/>
            <p:nvPr/>
          </p:nvSpPr>
          <p:spPr>
            <a:xfrm>
              <a:off x="4445111" y="3148992"/>
              <a:ext cx="15331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>
                  <a:highlight>
                    <a:srgbClr val="FF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souris</a:t>
              </a:r>
            </a:p>
          </p:txBody>
        </p:sp>
        <p:sp>
          <p:nvSpPr>
            <p:cNvPr id="10" name="Oval Callout 9">
              <a:extLst>
                <a:ext uri="{FF2B5EF4-FFF2-40B4-BE49-F238E27FC236}">
                  <a16:creationId xmlns:a16="http://schemas.microsoft.com/office/drawing/2014/main" id="{3A241A63-7788-1028-D44B-F2168487838E}"/>
                </a:ext>
              </a:extLst>
            </p:cNvPr>
            <p:cNvSpPr/>
            <p:nvPr/>
          </p:nvSpPr>
          <p:spPr>
            <a:xfrm>
              <a:off x="7159930" y="3038370"/>
              <a:ext cx="1207008" cy="616104"/>
            </a:xfrm>
            <a:prstGeom prst="wedgeEllipseCallout">
              <a:avLst>
                <a:gd name="adj1" fmla="val -151136"/>
                <a:gd name="adj2" fmla="val 12038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72%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0759FC0-1C4C-0E97-CF17-4D94D7937853}"/>
              </a:ext>
            </a:extLst>
          </p:cNvPr>
          <p:cNvGrpSpPr/>
          <p:nvPr/>
        </p:nvGrpSpPr>
        <p:grpSpPr>
          <a:xfrm>
            <a:off x="4445111" y="3688032"/>
            <a:ext cx="3832610" cy="619443"/>
            <a:chOff x="4445111" y="3688032"/>
            <a:chExt cx="3832610" cy="61944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68B884-2BC5-4538-1014-25696B2CD139}"/>
                </a:ext>
              </a:extLst>
            </p:cNvPr>
            <p:cNvSpPr txBox="1"/>
            <p:nvPr/>
          </p:nvSpPr>
          <p:spPr>
            <a:xfrm>
              <a:off x="4445111" y="3688032"/>
              <a:ext cx="2304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800" b="1">
                  <a:highlight>
                    <a:srgbClr val="FF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croquette</a:t>
              </a:r>
            </a:p>
          </p:txBody>
        </p:sp>
        <p:sp>
          <p:nvSpPr>
            <p:cNvPr id="12" name="Oval Callout 11">
              <a:extLst>
                <a:ext uri="{FF2B5EF4-FFF2-40B4-BE49-F238E27FC236}">
                  <a16:creationId xmlns:a16="http://schemas.microsoft.com/office/drawing/2014/main" id="{9E6F3978-D4E1-8E72-FD72-B7BAE59E3B93}"/>
                </a:ext>
              </a:extLst>
            </p:cNvPr>
            <p:cNvSpPr/>
            <p:nvPr/>
          </p:nvSpPr>
          <p:spPr>
            <a:xfrm>
              <a:off x="7070713" y="3691371"/>
              <a:ext cx="1207008" cy="616104"/>
            </a:xfrm>
            <a:prstGeom prst="wedgeEllipseCallout">
              <a:avLst>
                <a:gd name="adj1" fmla="val -96591"/>
                <a:gd name="adj2" fmla="val 6101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/>
                <a:t>18%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352613-D40C-1FFC-B27A-A32FA857FCA2}"/>
              </a:ext>
            </a:extLst>
          </p:cNvPr>
          <p:cNvGrpSpPr/>
          <p:nvPr/>
        </p:nvGrpSpPr>
        <p:grpSpPr>
          <a:xfrm>
            <a:off x="1252603" y="3145860"/>
            <a:ext cx="2976962" cy="1606092"/>
            <a:chOff x="1252603" y="3145860"/>
            <a:chExt cx="2976962" cy="1606092"/>
          </a:xfrm>
        </p:grpSpPr>
        <p:sp>
          <p:nvSpPr>
            <p:cNvPr id="18" name="Left Brace 17">
              <a:extLst>
                <a:ext uri="{FF2B5EF4-FFF2-40B4-BE49-F238E27FC236}">
                  <a16:creationId xmlns:a16="http://schemas.microsoft.com/office/drawing/2014/main" id="{A10717E5-0805-31AF-B58A-A8EDC6BCA824}"/>
                </a:ext>
              </a:extLst>
            </p:cNvPr>
            <p:cNvSpPr/>
            <p:nvPr/>
          </p:nvSpPr>
          <p:spPr>
            <a:xfrm>
              <a:off x="3854545" y="3145860"/>
              <a:ext cx="375020" cy="1606092"/>
            </a:xfrm>
            <a:prstGeom prst="leftBrac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ight Arrow Callout 18">
              <a:extLst>
                <a:ext uri="{FF2B5EF4-FFF2-40B4-BE49-F238E27FC236}">
                  <a16:creationId xmlns:a16="http://schemas.microsoft.com/office/drawing/2014/main" id="{5ABF382F-974D-1EF6-00D0-1C35B7437B66}"/>
                </a:ext>
              </a:extLst>
            </p:cNvPr>
            <p:cNvSpPr/>
            <p:nvPr/>
          </p:nvSpPr>
          <p:spPr>
            <a:xfrm>
              <a:off x="1252603" y="3346422"/>
              <a:ext cx="2515965" cy="1082693"/>
            </a:xfrm>
            <a:prstGeom prst="rightArrowCallout">
              <a:avLst>
                <a:gd name="adj1" fmla="val 13431"/>
                <a:gd name="adj2" fmla="val 14587"/>
                <a:gd name="adj3" fmla="val 25000"/>
                <a:gd name="adj4" fmla="val 64977"/>
              </a:avLst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On parle de « complétions plausibles 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2971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462083-D46A-B50A-D787-008D637D7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23F45F4-68C9-54E1-45FD-DD0CBED10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6DC48E-2A26-0219-08E6-6433A5D28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4A13D3-5131-16F5-7BFA-6B49A98E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4BCA91-3B63-6A0E-C649-465FD261D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C535CB0-FC4B-2DF6-0CE2-4D1EF52D5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65514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GPT – fonctionnement unitaire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8C69BC4-1D9A-E2D9-6BAE-1D5FB3665037}"/>
              </a:ext>
            </a:extLst>
          </p:cNvPr>
          <p:cNvGrpSpPr/>
          <p:nvPr/>
        </p:nvGrpSpPr>
        <p:grpSpPr>
          <a:xfrm>
            <a:off x="699713" y="2010230"/>
            <a:ext cx="7772400" cy="3564049"/>
            <a:chOff x="2209800" y="1646975"/>
            <a:chExt cx="7772400" cy="3564049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8F53B99-8B11-D48C-7552-9DDDF8827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09800" y="1646975"/>
              <a:ext cx="7772400" cy="3564049"/>
            </a:xfrm>
            <a:prstGeom prst="rect">
              <a:avLst/>
            </a:prstGeom>
          </p:spPr>
        </p:pic>
        <p:sp>
          <p:nvSpPr>
            <p:cNvPr id="33" name="Right Bracket 32">
              <a:extLst>
                <a:ext uri="{FF2B5EF4-FFF2-40B4-BE49-F238E27FC236}">
                  <a16:creationId xmlns:a16="http://schemas.microsoft.com/office/drawing/2014/main" id="{9FEA4D3E-C18D-CBA6-270A-AEEC64E89F44}"/>
                </a:ext>
              </a:extLst>
            </p:cNvPr>
            <p:cNvSpPr/>
            <p:nvPr/>
          </p:nvSpPr>
          <p:spPr>
            <a:xfrm rot="5400000">
              <a:off x="5592869" y="2523994"/>
              <a:ext cx="1027135" cy="3219189"/>
            </a:xfrm>
            <a:prstGeom prst="rightBracket">
              <a:avLst/>
            </a:prstGeom>
            <a:ln w="114300">
              <a:solidFill>
                <a:srgbClr val="FFFF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2BA6134-2CEC-A857-FDCC-DC0AF68D16A2}"/>
              </a:ext>
            </a:extLst>
          </p:cNvPr>
          <p:cNvGrpSpPr/>
          <p:nvPr/>
        </p:nvGrpSpPr>
        <p:grpSpPr>
          <a:xfrm>
            <a:off x="5265701" y="2543515"/>
            <a:ext cx="6779135" cy="2976551"/>
            <a:chOff x="5265701" y="2543515"/>
            <a:chExt cx="6779135" cy="2976551"/>
          </a:xfrm>
        </p:grpSpPr>
        <p:pic>
          <p:nvPicPr>
            <p:cNvPr id="25602" name="Picture 2" descr="Réseau de neurones artificiels : réseaux neuronaux pour l'IA">
              <a:extLst>
                <a:ext uri="{FF2B5EF4-FFF2-40B4-BE49-F238E27FC236}">
                  <a16:creationId xmlns:a16="http://schemas.microsoft.com/office/drawing/2014/main" id="{1FEA9057-2611-6267-0965-850D0AAD48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9276" y="2543515"/>
              <a:ext cx="3425560" cy="22837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Left Arrow Callout 33">
              <a:extLst>
                <a:ext uri="{FF2B5EF4-FFF2-40B4-BE49-F238E27FC236}">
                  <a16:creationId xmlns:a16="http://schemas.microsoft.com/office/drawing/2014/main" id="{9EFE24E2-D193-A8E0-4062-0524D728E8BB}"/>
                </a:ext>
              </a:extLst>
            </p:cNvPr>
            <p:cNvSpPr/>
            <p:nvPr/>
          </p:nvSpPr>
          <p:spPr>
            <a:xfrm rot="837086">
              <a:off x="5265701" y="4373269"/>
              <a:ext cx="5726311" cy="1146797"/>
            </a:xfrm>
            <a:prstGeom prst="leftArrowCallout">
              <a:avLst>
                <a:gd name="adj1" fmla="val 25000"/>
                <a:gd name="adj2" fmla="val 4271"/>
                <a:gd name="adj3" fmla="val 14635"/>
                <a:gd name="adj4" fmla="val 42884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1.000.000.000.000 (mille milliards) de paramètres (?)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4417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8C9A8F-5F2A-6EF4-329A-9CEC8A4A9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C66802-E00C-6C88-60D3-31D3C8033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332A44-9C95-65A5-7622-680F6BD53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C9FB53-BD75-9AB9-669E-FF2780F661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7C5A82-F1C9-D85E-FD81-25E4FFCDE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6CD520-3E65-DBCB-50BF-15993BB1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655147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ChatGPT</a:t>
            </a: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1</a:t>
            </a:r>
            <a:r>
              <a:rPr lang="fr-FR" sz="4000" kern="1200" baseline="30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ère</a:t>
            </a: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phase d’apprentissage</a:t>
            </a:r>
            <a:b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(non supervis</a:t>
            </a:r>
            <a:r>
              <a:rPr lang="fr-FR" sz="4000" dirty="0">
                <a:solidFill>
                  <a:srgbClr val="FFFFFF"/>
                </a:solidFill>
              </a:rPr>
              <a:t>é)</a:t>
            </a:r>
            <a:endParaRPr lang="fr-FR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8" name="Picture 17" descr="A stack of books on a black background&#10;&#10;Description automatically generated">
            <a:extLst>
              <a:ext uri="{FF2B5EF4-FFF2-40B4-BE49-F238E27FC236}">
                <a16:creationId xmlns:a16="http://schemas.microsoft.com/office/drawing/2014/main" id="{B45A9AF6-B73C-C2C6-9FA3-EA1E7B45AB8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2713" y="4709848"/>
            <a:ext cx="3060913" cy="2448526"/>
          </a:xfrm>
          <a:prstGeom prst="rect">
            <a:avLst/>
          </a:prstGeom>
        </p:spPr>
      </p:pic>
      <p:pic>
        <p:nvPicPr>
          <p:cNvPr id="20" name="Picture 19" descr="A blue and pink logo&#10;&#10;Description automatically generated">
            <a:extLst>
              <a:ext uri="{FF2B5EF4-FFF2-40B4-BE49-F238E27FC236}">
                <a16:creationId xmlns:a16="http://schemas.microsoft.com/office/drawing/2014/main" id="{BD575778-FE9B-E82D-534B-9B63D56C539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6807" y="2720685"/>
            <a:ext cx="3309671" cy="3255266"/>
          </a:xfrm>
          <a:prstGeom prst="rect">
            <a:avLst/>
          </a:prstGeom>
        </p:spPr>
      </p:pic>
      <p:pic>
        <p:nvPicPr>
          <p:cNvPr id="22" name="Picture 21" descr="A blue and white globe with white text&#10;&#10;Description automatically generated">
            <a:extLst>
              <a:ext uri="{FF2B5EF4-FFF2-40B4-BE49-F238E27FC236}">
                <a16:creationId xmlns:a16="http://schemas.microsoft.com/office/drawing/2014/main" id="{C85F3594-95ED-2CEE-4118-734417356B87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10" y="2766447"/>
            <a:ext cx="3163742" cy="316374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EFD781EB-95B0-FBB8-B60A-A1E4C8EA6A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5352" y="1699117"/>
            <a:ext cx="1858626" cy="2134660"/>
          </a:xfrm>
          <a:prstGeom prst="rect">
            <a:avLst/>
          </a:prstGeom>
        </p:spPr>
      </p:pic>
      <p:sp>
        <p:nvSpPr>
          <p:cNvPr id="28" name="Right Arrow 27">
            <a:extLst>
              <a:ext uri="{FF2B5EF4-FFF2-40B4-BE49-F238E27FC236}">
                <a16:creationId xmlns:a16="http://schemas.microsoft.com/office/drawing/2014/main" id="{00A21438-0305-8DE4-D328-3CB07EAA106A}"/>
              </a:ext>
            </a:extLst>
          </p:cNvPr>
          <p:cNvSpPr/>
          <p:nvPr/>
        </p:nvSpPr>
        <p:spPr>
          <a:xfrm>
            <a:off x="3557392" y="4085271"/>
            <a:ext cx="4571464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17B5B098-F95F-8755-92E4-D4409E685A61}"/>
              </a:ext>
            </a:extLst>
          </p:cNvPr>
          <p:cNvSpPr/>
          <p:nvPr/>
        </p:nvSpPr>
        <p:spPr>
          <a:xfrm rot="5400000">
            <a:off x="4001598" y="4201614"/>
            <a:ext cx="1051376" cy="315706"/>
          </a:xfrm>
          <a:prstGeom prst="rightArrow">
            <a:avLst>
              <a:gd name="adj1" fmla="val 10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7495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5C3F4FA-72E9-1629-9F67-A510994F93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4BCC6DE-3750-CB7B-D6AD-7460C3E477B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B7E9B50-D7E4-2C50-E1F9-101FDE4BF6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Un petit quiz pour commencer…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0556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7313E3-63D7-73DC-3559-3E3AE6D07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90E1B1A-4F84-37B0-C077-30A75647F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CF5D01-017F-A42A-B7A4-355432A32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C241CB-CA92-E4DF-5AE0-893AF9A79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8A5A9F0-527B-3ED7-0CA7-E4BFBB3CB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0DC8984-7182-DAB9-BA20-D38E4D689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655147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ChatGPT</a:t>
            </a: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2</a:t>
            </a:r>
            <a:r>
              <a:rPr lang="fr-FR" sz="4000" kern="1200" baseline="300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ème</a:t>
            </a: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phase d’apprentissage</a:t>
            </a:r>
            <a:b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(supervisé)</a:t>
            </a:r>
          </a:p>
        </p:txBody>
      </p:sp>
      <p:pic>
        <p:nvPicPr>
          <p:cNvPr id="20" name="Picture 19" descr="A blue and pink logo&#10;&#10;Description automatically generated">
            <a:extLst>
              <a:ext uri="{FF2B5EF4-FFF2-40B4-BE49-F238E27FC236}">
                <a16:creationId xmlns:a16="http://schemas.microsoft.com/office/drawing/2014/main" id="{34CE8384-16EA-1B62-070A-C689E6C7CEE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428" y="2587946"/>
            <a:ext cx="3309671" cy="3255266"/>
          </a:xfrm>
          <a:prstGeom prst="rect">
            <a:avLst/>
          </a:prstGeom>
        </p:spPr>
      </p:pic>
      <p:pic>
        <p:nvPicPr>
          <p:cNvPr id="3" name="Picture 2" descr="A cartoon of a person sitting cross legged with a computer&#10;&#10;Description automatically generated">
            <a:extLst>
              <a:ext uri="{FF2B5EF4-FFF2-40B4-BE49-F238E27FC236}">
                <a16:creationId xmlns:a16="http://schemas.microsoft.com/office/drawing/2014/main" id="{D7FBC67E-A107-D1FF-E25C-61724B8A750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73654" y="1574310"/>
            <a:ext cx="2043328" cy="2043328"/>
          </a:xfrm>
          <a:prstGeom prst="rect">
            <a:avLst/>
          </a:prstGeom>
        </p:spPr>
      </p:pic>
      <p:pic>
        <p:nvPicPr>
          <p:cNvPr id="5" name="Picture 4" descr="A person sitting at a desk with a computer&#10;&#10;Description automatically generated">
            <a:extLst>
              <a:ext uri="{FF2B5EF4-FFF2-40B4-BE49-F238E27FC236}">
                <a16:creationId xmlns:a16="http://schemas.microsoft.com/office/drawing/2014/main" id="{F5941D66-97A8-4AB2-64B1-217ABE8A98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9287" y="4532776"/>
            <a:ext cx="2188443" cy="2323578"/>
          </a:xfrm>
          <a:prstGeom prst="rect">
            <a:avLst/>
          </a:prstGeom>
        </p:spPr>
      </p:pic>
      <p:pic>
        <p:nvPicPr>
          <p:cNvPr id="8" name="Picture 7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F7F01D15-9955-66A8-201F-A67313E2E860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668" y="3327543"/>
            <a:ext cx="1730490" cy="1730490"/>
          </a:xfrm>
          <a:prstGeom prst="rect">
            <a:avLst/>
          </a:prstGeom>
        </p:spPr>
      </p:pic>
      <p:pic>
        <p:nvPicPr>
          <p:cNvPr id="10" name="Picture 9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E72500E7-B9AB-F234-EEF2-79A5E9968FD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17129" y="2843365"/>
            <a:ext cx="1689411" cy="1689411"/>
          </a:xfrm>
          <a:prstGeom prst="rect">
            <a:avLst/>
          </a:prstGeom>
        </p:spPr>
      </p:pic>
      <p:pic>
        <p:nvPicPr>
          <p:cNvPr id="14" name="Picture 13" descr="A cartoon of a person looking at a computer screen&#10;&#10;Description automatically generated">
            <a:extLst>
              <a:ext uri="{FF2B5EF4-FFF2-40B4-BE49-F238E27FC236}">
                <a16:creationId xmlns:a16="http://schemas.microsoft.com/office/drawing/2014/main" id="{45A0B9CE-B2A9-3433-521E-DBB8495A364F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0313" y="1797996"/>
            <a:ext cx="1689410" cy="1575957"/>
          </a:xfrm>
          <a:prstGeom prst="rect">
            <a:avLst/>
          </a:prstGeom>
        </p:spPr>
      </p:pic>
      <p:pic>
        <p:nvPicPr>
          <p:cNvPr id="23" name="Picture 22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B1AC6B9B-9E9A-B165-9E76-906FD9B0DF66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9243" y="5226751"/>
            <a:ext cx="2025630" cy="1564876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4614ED07-3351-4266-CDE9-2A5B9AEAA3C0}"/>
              </a:ext>
            </a:extLst>
          </p:cNvPr>
          <p:cNvSpPr/>
          <p:nvPr/>
        </p:nvSpPr>
        <p:spPr>
          <a:xfrm rot="20093404">
            <a:off x="2674435" y="4741254"/>
            <a:ext cx="1499147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0F447AD-FCE8-E226-80E3-FAE9628278AD}"/>
              </a:ext>
            </a:extLst>
          </p:cNvPr>
          <p:cNvSpPr/>
          <p:nvPr/>
        </p:nvSpPr>
        <p:spPr>
          <a:xfrm>
            <a:off x="1626296" y="3940178"/>
            <a:ext cx="2388296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DDFECF21-519B-0EED-A02B-27D1D5B825BE}"/>
              </a:ext>
            </a:extLst>
          </p:cNvPr>
          <p:cNvSpPr/>
          <p:nvPr/>
        </p:nvSpPr>
        <p:spPr>
          <a:xfrm rot="12973713">
            <a:off x="7336608" y="4858997"/>
            <a:ext cx="787471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D29D05C0-C874-7227-5A1D-5DB0CE90EBDE}"/>
              </a:ext>
            </a:extLst>
          </p:cNvPr>
          <p:cNvSpPr/>
          <p:nvPr/>
        </p:nvSpPr>
        <p:spPr>
          <a:xfrm rot="9165987">
            <a:off x="6962629" y="2445702"/>
            <a:ext cx="1144120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ight Arrow 30">
            <a:extLst>
              <a:ext uri="{FF2B5EF4-FFF2-40B4-BE49-F238E27FC236}">
                <a16:creationId xmlns:a16="http://schemas.microsoft.com/office/drawing/2014/main" id="{BC0FD5DE-9E56-ACDA-A966-A6DA56885BF0}"/>
              </a:ext>
            </a:extLst>
          </p:cNvPr>
          <p:cNvSpPr/>
          <p:nvPr/>
        </p:nvSpPr>
        <p:spPr>
          <a:xfrm rot="10800000">
            <a:off x="7187930" y="3669456"/>
            <a:ext cx="2929198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ight Arrow 31">
            <a:extLst>
              <a:ext uri="{FF2B5EF4-FFF2-40B4-BE49-F238E27FC236}">
                <a16:creationId xmlns:a16="http://schemas.microsoft.com/office/drawing/2014/main" id="{12C09BDE-B38C-3936-EDEB-FA9B2B864A7D}"/>
              </a:ext>
            </a:extLst>
          </p:cNvPr>
          <p:cNvSpPr/>
          <p:nvPr/>
        </p:nvSpPr>
        <p:spPr>
          <a:xfrm rot="1832917">
            <a:off x="3311810" y="3041696"/>
            <a:ext cx="821266" cy="5260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29543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5505F5-6B5F-3992-110B-C58EF45A2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C1B86B1-4543-ED5D-D6D9-F4FEDFBEA5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AAA0E5-D089-AB05-B680-763729930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B28241-4FF4-1CAE-7424-5CF8A0143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6A10A8-866B-FAEF-AED4-F247DA8A58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77D9188-3076-F910-F8F6-F02A92C4B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655147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ChatGPT</a:t>
            </a:r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– renforcement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A7DD9D3-B963-3563-5D97-D574391FF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926" y="1533257"/>
            <a:ext cx="7772400" cy="536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22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6727D9-97CC-1EA0-E9FC-CA98498CD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-1500"/>
            <a:ext cx="12191998" cy="6858000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FFC87AC-C919-4FE5-BAC3-39509E001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635" y="-1500"/>
            <a:ext cx="8119933" cy="6858001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7D0659F6-0853-468D-B1B2-44FDBE98B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9272" y="-3000"/>
            <a:ext cx="12201265" cy="6859501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24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78536" y="0"/>
            <a:ext cx="11718098" cy="6858000"/>
          </a:xfrm>
          <a:prstGeom prst="rect">
            <a:avLst/>
          </a:prstGeom>
          <a:gradFill>
            <a:gsLst>
              <a:gs pos="19000">
                <a:srgbClr val="000000">
                  <a:alpha val="62000"/>
                </a:srgbClr>
              </a:gs>
              <a:gs pos="100000">
                <a:schemeClr val="accent1">
                  <a:lumMod val="75000"/>
                  <a:alpha val="44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77ACDD7-882D-4B81-A213-84C82B96B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4" y="2888341"/>
            <a:ext cx="12203819" cy="396815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5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680FB3-5437-8587-F1A4-321949D063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87244" y="310942"/>
            <a:ext cx="8781110" cy="2927036"/>
          </a:xfrm>
          <a:prstGeom prst="rect">
            <a:avLst/>
          </a:prstGeom>
        </p:spPr>
      </p:pic>
      <p:pic>
        <p:nvPicPr>
          <p:cNvPr id="5" name="Picture 4" descr="A hand holding a phone&#10;&#10;Description automatically generated">
            <a:extLst>
              <a:ext uri="{FF2B5EF4-FFF2-40B4-BE49-F238E27FC236}">
                <a16:creationId xmlns:a16="http://schemas.microsoft.com/office/drawing/2014/main" id="{EF123FBF-D7A3-90EC-A1C6-72342C18CFC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88" y="859364"/>
            <a:ext cx="2027477" cy="2027477"/>
          </a:xfrm>
          <a:prstGeom prst="rect">
            <a:avLst/>
          </a:prstGeom>
        </p:spPr>
      </p:pic>
      <p:pic>
        <p:nvPicPr>
          <p:cNvPr id="8" name="Picture 7" descr="A person in a graduation gown and a book&#10;&#10;Description automatically generated">
            <a:extLst>
              <a:ext uri="{FF2B5EF4-FFF2-40B4-BE49-F238E27FC236}">
                <a16:creationId xmlns:a16="http://schemas.microsoft.com/office/drawing/2014/main" id="{1A52FD15-93D2-1268-112E-F990D3981BB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33" y="4247791"/>
            <a:ext cx="2028032" cy="20280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D197F6-8C84-8E26-DEA8-007AC4318FD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87246" y="3620022"/>
            <a:ext cx="8781107" cy="2927035"/>
          </a:xfrm>
          <a:prstGeom prst="rect">
            <a:avLst/>
          </a:prstGeom>
        </p:spPr>
      </p:pic>
      <p:sp>
        <p:nvSpPr>
          <p:cNvPr id="11" name="&quot;No&quot; Symbol 10">
            <a:extLst>
              <a:ext uri="{FF2B5EF4-FFF2-40B4-BE49-F238E27FC236}">
                <a16:creationId xmlns:a16="http://schemas.microsoft.com/office/drawing/2014/main" id="{EEEE1AC6-4FF0-653D-D820-5169A9064CDB}"/>
              </a:ext>
            </a:extLst>
          </p:cNvPr>
          <p:cNvSpPr/>
          <p:nvPr/>
        </p:nvSpPr>
        <p:spPr>
          <a:xfrm>
            <a:off x="3316872" y="590750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&quot;No&quot; Symbol 11">
            <a:extLst>
              <a:ext uri="{FF2B5EF4-FFF2-40B4-BE49-F238E27FC236}">
                <a16:creationId xmlns:a16="http://schemas.microsoft.com/office/drawing/2014/main" id="{AA1EF7AA-D5F5-EFBF-733D-203A329C1CB1}"/>
              </a:ext>
            </a:extLst>
          </p:cNvPr>
          <p:cNvSpPr/>
          <p:nvPr/>
        </p:nvSpPr>
        <p:spPr>
          <a:xfrm>
            <a:off x="6312878" y="606695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&quot;No&quot; Symbol 12">
            <a:extLst>
              <a:ext uri="{FF2B5EF4-FFF2-40B4-BE49-F238E27FC236}">
                <a16:creationId xmlns:a16="http://schemas.microsoft.com/office/drawing/2014/main" id="{4038C3DD-6EC2-48C8-3728-D7106B050F1E}"/>
              </a:ext>
            </a:extLst>
          </p:cNvPr>
          <p:cNvSpPr/>
          <p:nvPr/>
        </p:nvSpPr>
        <p:spPr>
          <a:xfrm>
            <a:off x="9284371" y="568299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4" name="&quot;No&quot; Symbol 13">
            <a:extLst>
              <a:ext uri="{FF2B5EF4-FFF2-40B4-BE49-F238E27FC236}">
                <a16:creationId xmlns:a16="http://schemas.microsoft.com/office/drawing/2014/main" id="{73E6A945-6E3B-FB30-E600-804D52695BA0}"/>
              </a:ext>
            </a:extLst>
          </p:cNvPr>
          <p:cNvSpPr/>
          <p:nvPr/>
        </p:nvSpPr>
        <p:spPr>
          <a:xfrm>
            <a:off x="3472376" y="3920931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&quot;No&quot; Symbol 15">
            <a:extLst>
              <a:ext uri="{FF2B5EF4-FFF2-40B4-BE49-F238E27FC236}">
                <a16:creationId xmlns:a16="http://schemas.microsoft.com/office/drawing/2014/main" id="{52F7CB66-169F-02E9-253B-C58F998A3680}"/>
              </a:ext>
            </a:extLst>
          </p:cNvPr>
          <p:cNvSpPr/>
          <p:nvPr/>
        </p:nvSpPr>
        <p:spPr>
          <a:xfrm>
            <a:off x="478536" y="659082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7" name="&quot;No&quot; Symbol 16">
            <a:extLst>
              <a:ext uri="{FF2B5EF4-FFF2-40B4-BE49-F238E27FC236}">
                <a16:creationId xmlns:a16="http://schemas.microsoft.com/office/drawing/2014/main" id="{4DFF85BD-582D-3EA6-C67D-AFBBC0F9B48F}"/>
              </a:ext>
            </a:extLst>
          </p:cNvPr>
          <p:cNvSpPr/>
          <p:nvPr/>
        </p:nvSpPr>
        <p:spPr>
          <a:xfrm>
            <a:off x="471355" y="4124437"/>
            <a:ext cx="2329841" cy="2367419"/>
          </a:xfrm>
          <a:prstGeom prst="noSmoking">
            <a:avLst>
              <a:gd name="adj" fmla="val 90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Donut 17">
            <a:extLst>
              <a:ext uri="{FF2B5EF4-FFF2-40B4-BE49-F238E27FC236}">
                <a16:creationId xmlns:a16="http://schemas.microsoft.com/office/drawing/2014/main" id="{1201B854-9244-16F7-9F08-B9D1182C4437}"/>
              </a:ext>
            </a:extLst>
          </p:cNvPr>
          <p:cNvSpPr/>
          <p:nvPr/>
        </p:nvSpPr>
        <p:spPr>
          <a:xfrm>
            <a:off x="8657113" y="3135972"/>
            <a:ext cx="3490107" cy="3515349"/>
          </a:xfrm>
          <a:prstGeom prst="donut">
            <a:avLst>
              <a:gd name="adj" fmla="val 9082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F3F2D5-F166-F1B1-D592-B806F3E7A2EE}"/>
              </a:ext>
            </a:extLst>
          </p:cNvPr>
          <p:cNvGrpSpPr/>
          <p:nvPr/>
        </p:nvGrpSpPr>
        <p:grpSpPr>
          <a:xfrm>
            <a:off x="6187347" y="3882926"/>
            <a:ext cx="2445388" cy="670564"/>
            <a:chOff x="6187347" y="3882926"/>
            <a:chExt cx="2445388" cy="670564"/>
          </a:xfrm>
        </p:grpSpPr>
        <p:sp>
          <p:nvSpPr>
            <p:cNvPr id="15" name="&quot;No&quot; Symbol 14">
              <a:extLst>
                <a:ext uri="{FF2B5EF4-FFF2-40B4-BE49-F238E27FC236}">
                  <a16:creationId xmlns:a16="http://schemas.microsoft.com/office/drawing/2014/main" id="{0A8C7826-DAD1-C76F-9B5C-1DCB27719BD3}"/>
                </a:ext>
              </a:extLst>
            </p:cNvPr>
            <p:cNvSpPr/>
            <p:nvPr/>
          </p:nvSpPr>
          <p:spPr>
            <a:xfrm>
              <a:off x="6187347" y="3882926"/>
              <a:ext cx="611961" cy="542641"/>
            </a:xfrm>
            <a:prstGeom prst="noSmoking">
              <a:avLst>
                <a:gd name="adj" fmla="val 9069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" name="Donut 1">
              <a:extLst>
                <a:ext uri="{FF2B5EF4-FFF2-40B4-BE49-F238E27FC236}">
                  <a16:creationId xmlns:a16="http://schemas.microsoft.com/office/drawing/2014/main" id="{A8ADBC1C-A2D8-7302-391D-DF96170A375A}"/>
                </a:ext>
              </a:extLst>
            </p:cNvPr>
            <p:cNvSpPr/>
            <p:nvPr/>
          </p:nvSpPr>
          <p:spPr>
            <a:xfrm>
              <a:off x="7856633" y="3920931"/>
              <a:ext cx="776102" cy="632559"/>
            </a:xfrm>
            <a:prstGeom prst="donut">
              <a:avLst>
                <a:gd name="adj" fmla="val 9082"/>
              </a:avLst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855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FF7A12-AC6A-DDC8-8218-DA1ACECF6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681C830-5443-2D6C-4EFC-A74D04B7D1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B00B574-1BB4-2716-A78C-4D8F62B9E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2F26A2D-ECCC-CE76-4B7C-D92A837CD3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 sz="4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Comment on s’en sert?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3624AA-881A-B388-B464-4D7FE3A66E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08BA5C6-B104-DAA6-D189-D41864E06D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1256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7B8768-B5B6-BD69-6CA9-8C8BC3963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D74EB5B9-9DF1-A875-F732-80D438D69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71605753-8A60-4DDF-ACE2-307D8E9CB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C88A565C-3776-38ED-EE78-DF1C2F0FEE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E0D6C320-3BA3-B65C-E670-ED9747A69D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A97AF5-20E4-BDD0-EA89-726B078373A8}"/>
              </a:ext>
            </a:extLst>
          </p:cNvPr>
          <p:cNvSpPr txBox="1">
            <a:spLocks/>
          </p:cNvSpPr>
          <p:nvPr/>
        </p:nvSpPr>
        <p:spPr>
          <a:xfrm>
            <a:off x="144973" y="2945176"/>
            <a:ext cx="3821545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Limites de </a:t>
            </a:r>
            <a:r>
              <a:rPr lang="fr-FR" sz="4000" dirty="0" err="1">
                <a:solidFill>
                  <a:srgbClr val="FFFFFF"/>
                </a:solidFill>
              </a:rPr>
              <a:t>ChatGPT</a:t>
            </a:r>
            <a:endParaRPr lang="fr-FR" sz="4000" dirty="0">
              <a:solidFill>
                <a:srgbClr val="FFFFFF"/>
              </a:solidFill>
            </a:endParaRPr>
          </a:p>
        </p:txBody>
      </p:sp>
      <p:pic>
        <p:nvPicPr>
          <p:cNvPr id="28674" name="Picture 2" descr="les inconvenients du chat gpt">
            <a:extLst>
              <a:ext uri="{FF2B5EF4-FFF2-40B4-BE49-F238E27FC236}">
                <a16:creationId xmlns:a16="http://schemas.microsoft.com/office/drawing/2014/main" id="{EF7D52CF-0D95-5F37-8785-54B03C958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108206" y="527653"/>
            <a:ext cx="8012049" cy="22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5B8D5-19E5-8908-7B15-F9B5F59C3D03}"/>
              </a:ext>
            </a:extLst>
          </p:cNvPr>
          <p:cNvSpPr txBox="1"/>
          <p:nvPr/>
        </p:nvSpPr>
        <p:spPr>
          <a:xfrm>
            <a:off x="4278748" y="3658964"/>
            <a:ext cx="80582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  Ne pas oublier comment il est entrainé – ni ce qu’il fait.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  Ne pas oublier qu’il ne « pense » pas.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  Toujours vérifier ce qu’il vous dit!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197867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6EC36A-8742-BBC5-EC9A-0D1417519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0EDB9A9-1C11-38FC-7C87-5E12B997A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8479D1-009D-87DE-71B6-D7959BA1A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873080-501E-E27F-0B04-C3E1BA277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35E81D-8177-56DD-688A-5CFAB8E2A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7726664-2626-7EED-C531-28EE998F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Utilisation en tant qu’élève de 1</a:t>
            </a:r>
            <a:r>
              <a:rPr lang="fr-FR" sz="4000" baseline="30000" dirty="0">
                <a:solidFill>
                  <a:srgbClr val="FFFFFF"/>
                </a:solidFill>
              </a:rPr>
              <a:t>ère</a:t>
            </a:r>
            <a:br>
              <a:rPr lang="fr-FR" sz="4000" baseline="30000" dirty="0">
                <a:solidFill>
                  <a:srgbClr val="FFFFFF"/>
                </a:solidFill>
              </a:rPr>
            </a:br>
            <a:r>
              <a:rPr lang="fr-FR" sz="4000" dirty="0">
                <a:solidFill>
                  <a:srgbClr val="FFFFFF"/>
                </a:solidFill>
                <a:sym typeface="Wingdings" pitchFamily="2" charset="2"/>
              </a:rPr>
              <a:t></a:t>
            </a:r>
            <a:r>
              <a:rPr lang="fr-FR" sz="4000" dirty="0">
                <a:solidFill>
                  <a:srgbClr val="FFFFFF"/>
                </a:solidFill>
              </a:rPr>
              <a:t> à faire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B114C3-FD41-4629-9D1F-30F42D550324}"/>
              </a:ext>
            </a:extLst>
          </p:cNvPr>
          <p:cNvSpPr txBox="1"/>
          <p:nvPr/>
        </p:nvSpPr>
        <p:spPr>
          <a:xfrm>
            <a:off x="4014039" y="1822348"/>
            <a:ext cx="749878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L’utiliser en tant que tuteur: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Réexpliquer des concepts;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Donner des exercices d’entrainement;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Faire des corrections / répétitions de devoirs.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Débattre / développer des arguments.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Corriger améliorer un travail.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Toujours demander des explications!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</p:txBody>
      </p:sp>
      <p:pic>
        <p:nvPicPr>
          <p:cNvPr id="4" name="Picture 3" descr="A green tick and red cross in boxes&#10;&#10;Description automatically generated">
            <a:extLst>
              <a:ext uri="{FF2B5EF4-FFF2-40B4-BE49-F238E27FC236}">
                <a16:creationId xmlns:a16="http://schemas.microsoft.com/office/drawing/2014/main" id="{F52ADDEA-D885-B812-7029-B9487CB1AE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9800" y="2957384"/>
            <a:ext cx="1930400" cy="199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999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11507D-2648-570C-7EE3-D0645F9A1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C7224E5-8E44-B2D9-035F-25F2D57F5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565D3F8-02CC-4D6A-8A3B-C5A260F09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8E70CD-81E5-4B75-2DDC-2826A4FB3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D11339E-B93D-BCE0-F389-5F620D84B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A1AEBD4-024C-2731-D4DA-2EDAEC0C3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Utilisation en tant qu’élève de 1</a:t>
            </a:r>
            <a:r>
              <a:rPr lang="fr-FR" sz="4000" baseline="30000" dirty="0">
                <a:solidFill>
                  <a:srgbClr val="FFFFFF"/>
                </a:solidFill>
              </a:rPr>
              <a:t>ère</a:t>
            </a:r>
            <a:br>
              <a:rPr lang="fr-FR" sz="4000" baseline="30000" dirty="0">
                <a:solidFill>
                  <a:srgbClr val="FFFFFF"/>
                </a:solidFill>
              </a:rPr>
            </a:br>
            <a:r>
              <a:rPr lang="fr-FR" sz="4000" dirty="0">
                <a:solidFill>
                  <a:srgbClr val="FFFFFF"/>
                </a:solidFill>
                <a:sym typeface="Wingdings" pitchFamily="2" charset="2"/>
              </a:rPr>
              <a:t></a:t>
            </a:r>
            <a:r>
              <a:rPr lang="fr-FR" sz="4000" dirty="0">
                <a:solidFill>
                  <a:srgbClr val="FFFFFF"/>
                </a:solidFill>
              </a:rPr>
              <a:t> à NE PAS faire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3B6645-8DE5-4F7E-0345-9053560EA96F}"/>
              </a:ext>
            </a:extLst>
          </p:cNvPr>
          <p:cNvSpPr txBox="1"/>
          <p:nvPr/>
        </p:nvSpPr>
        <p:spPr>
          <a:xfrm>
            <a:off x="3758645" y="1740566"/>
            <a:ext cx="812885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Rechercher des faits – préférez les sources « réelles ».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Faire de la numération / des calculs.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Utiliser quelque chose que vous ne comprenez pas: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Risque d’erreur;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Risque de vous faire prendre;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Aucun apprentissage!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Demander de faire à votre place: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Triche / plagiat / risque de vous faire prendre;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fr-FR" sz="2400" dirty="0">
                <a:sym typeface="Wingdings" pitchFamily="2" charset="2"/>
              </a:rPr>
              <a:t>Perte de temps – </a:t>
            </a:r>
            <a:r>
              <a:rPr lang="fr-FR" sz="2400" dirty="0" err="1">
                <a:sym typeface="Wingdings" pitchFamily="2" charset="2"/>
              </a:rPr>
              <a:t>ChatGPT</a:t>
            </a:r>
            <a:r>
              <a:rPr lang="fr-FR" sz="2400" dirty="0">
                <a:sym typeface="Wingdings" pitchFamily="2" charset="2"/>
              </a:rPr>
              <a:t> ne sera pas là le jour du contrôle!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ym typeface="Wingdings" pitchFamily="2" charset="2"/>
            </a:endParaRPr>
          </a:p>
        </p:txBody>
      </p:sp>
      <p:pic>
        <p:nvPicPr>
          <p:cNvPr id="4" name="Picture 3" descr="A green tick and red cross in boxes&#10;&#10;Description automatically generated">
            <a:extLst>
              <a:ext uri="{FF2B5EF4-FFF2-40B4-BE49-F238E27FC236}">
                <a16:creationId xmlns:a16="http://schemas.microsoft.com/office/drawing/2014/main" id="{ADF5370C-339E-0E49-F26F-AB4E983432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58572" y="3036457"/>
            <a:ext cx="1841501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66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33008-8E83-38C2-8854-C7A5EAC22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06AF70F5-3E7B-FB25-E810-8CCC1C0D6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A7F9F060-F443-CA35-1A73-60E36F1A3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B82D395E-B618-536F-F1DA-F635D0D0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F34A023C-D3EE-9C73-994F-BAFB098F9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82FD3-297E-4E28-D670-4B16C29CFC0A}"/>
              </a:ext>
            </a:extLst>
          </p:cNvPr>
          <p:cNvSpPr txBox="1">
            <a:spLocks/>
          </p:cNvSpPr>
          <p:nvPr/>
        </p:nvSpPr>
        <p:spPr>
          <a:xfrm>
            <a:off x="144973" y="2945176"/>
            <a:ext cx="3821545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Prompts: Quelques conseils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951B92-2193-5FA6-6140-A2B55FD8C6D5}"/>
              </a:ext>
            </a:extLst>
          </p:cNvPr>
          <p:cNvSpPr txBox="1"/>
          <p:nvPr/>
        </p:nvSpPr>
        <p:spPr>
          <a:xfrm>
            <a:off x="4236008" y="472553"/>
            <a:ext cx="749878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fr-FR" sz="2000" dirty="0">
                <a:sym typeface="Wingdings" pitchFamily="2" charset="2"/>
              </a:rPr>
              <a:t>Exprimez-vous simplement, clairement, avec des phrases concises – l’ambigüité est l’ennemi.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000" dirty="0">
                <a:sym typeface="Wingdings" pitchFamily="2" charset="2"/>
              </a:rPr>
              <a:t>Donnez du contexte – notamment qui vous êtes et qui vous voulez qu’il soit (« </a:t>
            </a:r>
            <a:r>
              <a:rPr lang="fr-FR" sz="2000" i="1" dirty="0">
                <a:sym typeface="Wingdings" pitchFamily="2" charset="2"/>
              </a:rPr>
              <a:t>Je suis élève en 1</a:t>
            </a:r>
            <a:r>
              <a:rPr lang="fr-FR" sz="2000" i="1" baseline="30000" dirty="0">
                <a:sym typeface="Wingdings" pitchFamily="2" charset="2"/>
              </a:rPr>
              <a:t>ère</a:t>
            </a:r>
            <a:r>
              <a:rPr lang="fr-FR" sz="2000" i="1" dirty="0">
                <a:sym typeface="Wingdings" pitchFamily="2" charset="2"/>
              </a:rPr>
              <a:t> spécialité NSI, tu es prof de NSI</a:t>
            </a:r>
            <a:r>
              <a:rPr lang="fr-FR" sz="2000" dirty="0">
                <a:sym typeface="Wingdings" pitchFamily="2" charset="2"/>
              </a:rPr>
              <a:t> »; « </a:t>
            </a:r>
            <a:r>
              <a:rPr lang="fr-FR" sz="2000" i="1" dirty="0">
                <a:sym typeface="Wingdings" pitchFamily="2" charset="2"/>
              </a:rPr>
              <a:t>Je suis élève en 1</a:t>
            </a:r>
            <a:r>
              <a:rPr lang="fr-FR" sz="2000" i="1" baseline="30000" dirty="0">
                <a:sym typeface="Wingdings" pitchFamily="2" charset="2"/>
              </a:rPr>
              <a:t>ère</a:t>
            </a:r>
            <a:r>
              <a:rPr lang="fr-FR" sz="2000" i="1" dirty="0">
                <a:sym typeface="Wingdings" pitchFamily="2" charset="2"/>
              </a:rPr>
              <a:t> générale et tu es historien expert du 2</a:t>
            </a:r>
            <a:r>
              <a:rPr lang="fr-FR" sz="2000" i="1" baseline="30000" dirty="0">
                <a:sym typeface="Wingdings" pitchFamily="2" charset="2"/>
              </a:rPr>
              <a:t>nd</a:t>
            </a:r>
            <a:r>
              <a:rPr lang="fr-FR" sz="2000" i="1" dirty="0">
                <a:sym typeface="Wingdings" pitchFamily="2" charset="2"/>
              </a:rPr>
              <a:t> Empire en France</a:t>
            </a:r>
            <a:r>
              <a:rPr lang="fr-FR" sz="2000" dirty="0">
                <a:sym typeface="Wingdings" pitchFamily="2" charset="2"/>
              </a:rPr>
              <a:t> ».)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000" dirty="0">
                <a:sym typeface="Wingdings" pitchFamily="2" charset="2"/>
              </a:rPr>
              <a:t>Engagez une conversation.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000" dirty="0">
                <a:sym typeface="Wingdings" pitchFamily="2" charset="2"/>
              </a:rPr>
              <a:t>Utilisez des exemples pour « montrer » ce que vous voulez obtenir.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000" dirty="0">
                <a:sym typeface="Wingdings" pitchFamily="2" charset="2"/>
              </a:rPr>
              <a:t>Conversations / Salons Discord – un par sujet!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000" dirty="0">
                <a:sym typeface="Wingdings" pitchFamily="2" charset="2"/>
              </a:rPr>
              <a:t>Ecrivez vos prompts à côté puis copiez / collez-les.</a:t>
            </a:r>
          </a:p>
          <a:p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000" dirty="0">
                <a:sym typeface="Wingdings" pitchFamily="2" charset="2"/>
              </a:rPr>
              <a:t>Décomposez les tâches que vous lui demandez.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000" dirty="0">
                <a:sym typeface="Wingdings" pitchFamily="2" charset="2"/>
              </a:rPr>
              <a:t>Demandez des arguments, pas une opinion!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0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endParaRPr lang="fr-FR" sz="2000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3649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49D495-7470-898D-13BF-0CD252440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2D97C7F-0E7D-2498-5404-4EEECD3DDC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8FDDEB-A0DD-F179-3237-3D70435C3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92F91A-12D9-EA54-08B0-5432A8C28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F4E7B28-EFB6-8701-85B8-18FD788E3B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CC75AB-F439-D6CA-284A-2F2A422A2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Quelques exemples concrets…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03B853-A7BD-2AA9-532D-4DEA022EEBE9}"/>
              </a:ext>
            </a:extLst>
          </p:cNvPr>
          <p:cNvSpPr txBox="1"/>
          <p:nvPr/>
        </p:nvSpPr>
        <p:spPr>
          <a:xfrm>
            <a:off x="699712" y="1599180"/>
            <a:ext cx="1062868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Le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calcul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des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mille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mois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– et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l’incapacité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à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voir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l’incoherence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n-US" dirty="0">
                <a:latin typeface="Arial" panose="020B0604020202020204" pitchFamily="34" charset="0"/>
              </a:rPr>
              <a:t>         </a:t>
            </a:r>
            <a:r>
              <a:rPr lang="en-US" b="0" i="1" u="none" strike="noStrike" dirty="0">
                <a:effectLst/>
                <a:latin typeface="Arial" panose="020B0604020202020204" pitchFamily="34" charset="0"/>
              </a:rPr>
              <a:t>[Edit 20/02: deux </a:t>
            </a:r>
            <a:r>
              <a:rPr lang="en-US" b="0" i="1" u="none" strike="noStrike" dirty="0" err="1">
                <a:effectLst/>
                <a:latin typeface="Arial" panose="020B0604020202020204" pitchFamily="34" charset="0"/>
              </a:rPr>
              <a:t>semaines</a:t>
            </a:r>
            <a:r>
              <a:rPr lang="en-US" b="0" i="1" u="none" strike="noStrike">
                <a:effectLst/>
                <a:latin typeface="Arial" panose="020B0604020202020204" pitchFamily="34" charset="0"/>
              </a:rPr>
              <a:t> plus </a:t>
            </a:r>
            <a:r>
              <a:rPr lang="en-US" b="0" i="1" u="none" strike="noStrike" dirty="0">
                <a:effectLst/>
                <a:latin typeface="Arial" panose="020B0604020202020204" pitchFamily="34" charset="0"/>
              </a:rPr>
              <a:t>tard, </a:t>
            </a:r>
            <a:r>
              <a:rPr lang="en-US" b="0" i="1" u="none" strike="noStrike" dirty="0" err="1">
                <a:effectLst/>
                <a:latin typeface="Arial" panose="020B0604020202020204" pitchFamily="34" charset="0"/>
              </a:rPr>
              <a:t>ChatGPT</a:t>
            </a:r>
            <a:r>
              <a:rPr lang="en-US" b="0" i="1" u="none" strike="noStrike" dirty="0">
                <a:effectLst/>
                <a:latin typeface="Arial" panose="020B0604020202020204" pitchFamily="34" charset="0"/>
              </a:rPr>
              <a:t> ne fait plus </a:t>
            </a:r>
            <a:r>
              <a:rPr lang="en-US" b="0" i="1" u="none" strike="noStrike" dirty="0" err="1">
                <a:effectLst/>
                <a:latin typeface="Arial" panose="020B0604020202020204" pitchFamily="34" charset="0"/>
              </a:rPr>
              <a:t>l’erreur</a:t>
            </a:r>
            <a:r>
              <a:rPr lang="en-US" b="0" i="1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1" u="none" strike="noStrike" dirty="0">
                <a:effectLst/>
                <a:latin typeface="Arial" panose="020B0604020202020204" pitchFamily="34" charset="0"/>
                <a:sym typeface="Wingdings" pitchFamily="2" charset="2"/>
              </a:rPr>
              <a:t> </a:t>
            </a:r>
            <a:r>
              <a:rPr lang="en-US" b="0" i="1" u="none" strike="noStrike" dirty="0" err="1">
                <a:effectLst/>
                <a:latin typeface="Arial" panose="020B0604020202020204" pitchFamily="34" charset="0"/>
                <a:sym typeface="Wingdings" pitchFamily="2" charset="2"/>
              </a:rPr>
              <a:t>voir</a:t>
            </a:r>
            <a:r>
              <a:rPr lang="en-US" b="0" i="1" u="none" strike="noStrike" dirty="0">
                <a:effectLst/>
                <a:latin typeface="Arial" panose="020B0604020202020204" pitchFamily="34" charset="0"/>
                <a:sym typeface="Wingdings" pitchFamily="2" charset="2"/>
              </a:rPr>
              <a:t> 01bis]</a:t>
            </a:r>
            <a:endParaRPr lang="en-US" b="0" i="1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Entrainement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contrôle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sur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parcours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de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liste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.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Tutorat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multilingue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dictionnaires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Python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Tutorat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développé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dictionnaires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Python</a:t>
            </a: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 err="1">
                <a:latin typeface="Arial" panose="020B0604020202020204" pitchFamily="34" charset="0"/>
              </a:rPr>
              <a:t>Contrôle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fonctions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affines</a:t>
            </a:r>
            <a:r>
              <a:rPr lang="en-US" dirty="0">
                <a:latin typeface="Arial" panose="020B0604020202020204" pitchFamily="34" charset="0"/>
              </a:rPr>
              <a:t>.</a:t>
            </a:r>
            <a:endParaRPr lang="en-US" b="0" i="0" u="none" strike="noStrike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Le prompt du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projet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</a:rPr>
              <a:t>gestionnaire</a:t>
            </a:r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 de taches:</a:t>
            </a:r>
          </a:p>
          <a:p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&gt;&gt; Sous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forme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 tableau,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développe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un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programme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pour aider les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utilisateurs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à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gérer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leurs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tâches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quotidiennes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pourront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ajouter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visualiser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et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supprimer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des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tâches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Ils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pourront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également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mettre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heure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pour la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réalisation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des </a:t>
            </a:r>
            <a:r>
              <a:rPr lang="en-US" b="1" i="0" u="none" strike="noStrike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tâches</a:t>
            </a:r>
            <a:r>
              <a:rPr lang="en-US" b="1" i="0" u="none" strike="noStrike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endParaRPr lang="fr-F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0510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6E7C8A-6DB1-2085-A2B0-3489B1BB5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9005F160-95B7-53D2-9340-9CB20E4FD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BDC9DEA2-9171-1DD2-35AC-7CD2693C8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66A712AF-158A-108B-4861-7C3D352B8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9F65D3D4-D8B6-519B-04F8-619D24EF6D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6AB93F-A670-DD5E-D343-F8FF27602BCF}"/>
              </a:ext>
            </a:extLst>
          </p:cNvPr>
          <p:cNvSpPr txBox="1">
            <a:spLocks/>
          </p:cNvSpPr>
          <p:nvPr/>
        </p:nvSpPr>
        <p:spPr>
          <a:xfrm>
            <a:off x="144973" y="2945176"/>
            <a:ext cx="3821545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 dirty="0">
                <a:solidFill>
                  <a:srgbClr val="FFFFFF"/>
                </a:solidFill>
              </a:rPr>
              <a:t>Pour aller plus loin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A5F8DF-E044-0816-8BCA-FB867697D63E}"/>
              </a:ext>
            </a:extLst>
          </p:cNvPr>
          <p:cNvSpPr txBox="1"/>
          <p:nvPr/>
        </p:nvSpPr>
        <p:spPr>
          <a:xfrm>
            <a:off x="4423721" y="1166842"/>
            <a:ext cx="749878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Ne vous sentez pas obligés – si le principe ne vous plait pas, ou que vous vous sentez mal à l’aise, ou que tout simplement vous ne voyez pas l’intérêt… 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Vidéos / podcasts explicatifs – mail pendant les vacances.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Entrainez-vous! Ayez le réflexe d’utiliser </a:t>
            </a:r>
            <a:r>
              <a:rPr lang="fr-FR" sz="2400" dirty="0" err="1">
                <a:sym typeface="Wingdings" pitchFamily="2" charset="2"/>
              </a:rPr>
              <a:t>ChatGPT</a:t>
            </a:r>
            <a:r>
              <a:rPr lang="fr-FR" sz="2400" dirty="0">
                <a:sym typeface="Wingdings" pitchFamily="2" charset="2"/>
              </a:rPr>
              <a:t> comme tuteur dans différentes matières – et voyez celles où il est utile.</a:t>
            </a:r>
          </a:p>
          <a:p>
            <a:pPr marL="342900" indent="-342900">
              <a:buFont typeface="Wingdings" pitchFamily="2" charset="2"/>
              <a:buChar char="è"/>
            </a:pPr>
            <a:endParaRPr lang="fr-FR" sz="2400" dirty="0">
              <a:sym typeface="Wingdings" pitchFamily="2" charset="2"/>
            </a:endParaRPr>
          </a:p>
          <a:p>
            <a:pPr marL="342900" indent="-342900">
              <a:buFont typeface="Wingdings" pitchFamily="2" charset="2"/>
              <a:buChar char="è"/>
            </a:pPr>
            <a:r>
              <a:rPr lang="fr-FR" sz="2400" dirty="0">
                <a:sym typeface="Wingdings" pitchFamily="2" charset="2"/>
              </a:rPr>
              <a:t>GARDEZ TOUJOURS VOTRE ESPRIT CRITIQUE.</a:t>
            </a:r>
          </a:p>
        </p:txBody>
      </p:sp>
    </p:spTree>
    <p:extLst>
      <p:ext uri="{BB962C8B-B14F-4D97-AF65-F5344CB8AC3E}">
        <p14:creationId xmlns:p14="http://schemas.microsoft.com/office/powerpoint/2010/main" val="2034514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CE194BE-67A4-2F33-F9CB-99283D5F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Vrai ou faux?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E5B1E-171E-2983-4ADD-9EF26F24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" y="2182977"/>
            <a:ext cx="12191998" cy="406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0110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F3B82C-62C7-BD7E-CCF8-9B69DF929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FEAE54A-6766-E036-F9F3-5E5B61739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Qui a raison?</a:t>
            </a:r>
          </a:p>
        </p:txBody>
      </p:sp>
      <p:pic>
        <p:nvPicPr>
          <p:cNvPr id="10" name="Picture 9" descr="A hand holding a phone&#10;&#10;Description automatically generated">
            <a:extLst>
              <a:ext uri="{FF2B5EF4-FFF2-40B4-BE49-F238E27FC236}">
                <a16:creationId xmlns:a16="http://schemas.microsoft.com/office/drawing/2014/main" id="{A9BD280C-81FE-F316-E275-19AB8F645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60" y="193307"/>
            <a:ext cx="4963833" cy="4963833"/>
          </a:xfrm>
          <a:prstGeom prst="rect">
            <a:avLst/>
          </a:prstGeom>
        </p:spPr>
      </p:pic>
      <p:pic>
        <p:nvPicPr>
          <p:cNvPr id="12" name="Picture 11" descr="A person in a graduation gown and a book&#10;&#10;Description automatically generated">
            <a:extLst>
              <a:ext uri="{FF2B5EF4-FFF2-40B4-BE49-F238E27FC236}">
                <a16:creationId xmlns:a16="http://schemas.microsoft.com/office/drawing/2014/main" id="{9DCC6B86-386B-47B9-4871-FDABEA146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909" y="191948"/>
            <a:ext cx="4965192" cy="496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21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A3D84C-263B-BE65-C294-950EB3BF0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3647CB1-5FAE-15D2-CE66-0969BFB32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800F4D-8DC9-9811-1CC2-DECDC00A1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2220056-3CDF-96BB-613C-3427BFFC1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CCBF647-4733-D3E0-2440-C149FA01F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EBC9568-5A2D-9389-9BC1-21FAB328F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Et là…?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2BD7C4-513A-33AD-DED6-A999F2871B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608998"/>
            <a:ext cx="12193044" cy="40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6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0234D65-D789-343D-F4D0-6C58FDA66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889017E-3537-C562-AC50-36225A54FB8D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4CD84A3-E9C4-9859-2BBB-33DC2B5BB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30D673A-B929-1D65-7C91-4913CC078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400" b="1">
                <a:solidFill>
                  <a:schemeClr val="tx1">
                    <a:lumMod val="85000"/>
                    <a:lumOff val="15000"/>
                  </a:schemeClr>
                </a:solidFill>
              </a:rPr>
              <a:t>Comment ça marche? (</a:t>
            </a:r>
            <a:r>
              <a:rPr lang="fr-FR" sz="4400" b="1" i="1">
                <a:solidFill>
                  <a:schemeClr val="tx1">
                    <a:lumMod val="85000"/>
                    <a:lumOff val="15000"/>
                  </a:schemeClr>
                </a:solidFill>
              </a:rPr>
              <a:t>sommairement)</a:t>
            </a:r>
            <a:endParaRPr lang="fr-FR" sz="44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D11485-4C24-62A7-C6F8-DBC779400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ADCA2F7-60AB-D32D-5B16-27169E4A8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7223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76A6FE-7DBD-DAF6-ED03-B708C986C0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621E03C-6DFA-8751-A70A-617C737E5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11169199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D’abord: de quoi parle-t-on…?</a:t>
            </a: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482B5FC6-9B37-1E47-42B2-F7B03A159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7963" y="1822348"/>
            <a:ext cx="2540000" cy="2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ow I use ChatGPT as a UI/UX Designer | by Vikalp Kaushik ...">
            <a:extLst>
              <a:ext uri="{FF2B5EF4-FFF2-40B4-BE49-F238E27FC236}">
                <a16:creationId xmlns:a16="http://schemas.microsoft.com/office/drawing/2014/main" id="{A59F549A-CDB1-0620-DCE7-AA8A8737D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819" y="3315208"/>
            <a:ext cx="5714181" cy="3542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Youtube Personal Recommendations | portfolio">
            <a:extLst>
              <a:ext uri="{FF2B5EF4-FFF2-40B4-BE49-F238E27FC236}">
                <a16:creationId xmlns:a16="http://schemas.microsoft.com/office/drawing/2014/main" id="{1961EEA1-3B3F-8C2A-3E59-425EE2608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76916" y="1490199"/>
            <a:ext cx="2807394" cy="545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69A0F6-8FE8-C699-14E5-DDD1D4FC9F95}"/>
              </a:ext>
            </a:extLst>
          </p:cNvPr>
          <p:cNvSpPr txBox="1"/>
          <p:nvPr/>
        </p:nvSpPr>
        <p:spPr>
          <a:xfrm>
            <a:off x="1042416" y="-442569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6785C5-4469-7DA2-8DF0-1354862E442D}"/>
              </a:ext>
            </a:extLst>
          </p:cNvPr>
          <p:cNvSpPr txBox="1"/>
          <p:nvPr/>
        </p:nvSpPr>
        <p:spPr>
          <a:xfrm>
            <a:off x="1042416" y="-55229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820058B-03C8-CEAE-9282-5CE7675663A4}"/>
              </a:ext>
            </a:extLst>
          </p:cNvPr>
          <p:cNvGrpSpPr/>
          <p:nvPr/>
        </p:nvGrpSpPr>
        <p:grpSpPr>
          <a:xfrm>
            <a:off x="6477819" y="1822348"/>
            <a:ext cx="4898934" cy="1409899"/>
            <a:chOff x="6477819" y="1822348"/>
            <a:chExt cx="4898934" cy="140989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B588AD-8545-D608-3C69-0AD6D4AADD23}"/>
                </a:ext>
              </a:extLst>
            </p:cNvPr>
            <p:cNvSpPr txBox="1"/>
            <p:nvPr/>
          </p:nvSpPr>
          <p:spPr>
            <a:xfrm>
              <a:off x="7754112" y="1822348"/>
              <a:ext cx="280739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400" dirty="0"/>
                <a:t>Apprentissage automatique (machine </a:t>
              </a:r>
              <a:r>
                <a:rPr lang="fr-FR" sz="2400" dirty="0" err="1"/>
                <a:t>learning</a:t>
              </a:r>
              <a:r>
                <a:rPr lang="fr-FR" sz="2400" dirty="0"/>
                <a:t>)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4AB0925A-40CC-3A63-3BAD-C3BECD1000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7819" y="2422512"/>
              <a:ext cx="1651037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>
              <a:extLst>
                <a:ext uri="{FF2B5EF4-FFF2-40B4-BE49-F238E27FC236}">
                  <a16:creationId xmlns:a16="http://schemas.microsoft.com/office/drawing/2014/main" id="{C6245767-50F3-5F1D-11C9-0EF2A4F50D9C}"/>
                </a:ext>
              </a:extLst>
            </p:cNvPr>
            <p:cNvCxnSpPr/>
            <p:nvPr/>
          </p:nvCxnSpPr>
          <p:spPr>
            <a:xfrm>
              <a:off x="10224609" y="2389323"/>
              <a:ext cx="1152144" cy="842924"/>
            </a:xfrm>
            <a:prstGeom prst="bentConnector3">
              <a:avLst>
                <a:gd name="adj1" fmla="val 100794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2424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07E536-0194-1C01-C8AA-9B9E0FBDD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357CEA2-B20A-353C-F2B0-79941C6CF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C885E15-7192-34F5-E222-FA6FA4F94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04CCE23-17BC-FF41-9CA8-B2F0A3715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FDFB210-F9F6-E4DA-9BF9-68C6912761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3C45F7F-4035-3C19-6841-859EE791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5490971"/>
            <a:ext cx="6962072" cy="11592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fr-FR" sz="4000" i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(Dans quels détails ne va-t-on pas entrer?)</a:t>
            </a:r>
          </a:p>
        </p:txBody>
      </p:sp>
      <p:pic>
        <p:nvPicPr>
          <p:cNvPr id="24578" name="Picture 2" descr="ML vs DL vs AI | Know in-depth Difference - Analytics Vidhya">
            <a:extLst>
              <a:ext uri="{FF2B5EF4-FFF2-40B4-BE49-F238E27FC236}">
                <a16:creationId xmlns:a16="http://schemas.microsoft.com/office/drawing/2014/main" id="{622052B7-DC4A-26D1-10DB-3ABB7048E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2981" y="121921"/>
            <a:ext cx="8526027" cy="495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988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B9A87CB-B8FC-5E42-F3A6-0978F6C6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7" name="Rectangle 5126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5428AC11-BFDF-42EF-80FF-717BBF909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08628" y="1408629"/>
            <a:ext cx="6858000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2CC56AF6-38E4-490B-8E2B-1A1037B4ED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832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2339A6F5-AD6A-4D80-8AD9-6290D13AC4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513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61000"/>
                </a:srgbClr>
              </a:gs>
              <a:gs pos="95000">
                <a:schemeClr val="accent5">
                  <a:alpha val="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FA4F61-0F1D-00D0-308D-4702543F6526}"/>
              </a:ext>
            </a:extLst>
          </p:cNvPr>
          <p:cNvSpPr txBox="1">
            <a:spLocks/>
          </p:cNvSpPr>
          <p:nvPr/>
        </p:nvSpPr>
        <p:spPr>
          <a:xfrm>
            <a:off x="660042" y="2945176"/>
            <a:ext cx="2878688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fr-FR" sz="4000">
                <a:solidFill>
                  <a:srgbClr val="FFFFFF"/>
                </a:solidFill>
              </a:rPr>
              <a:t>Comment faire des prédictions?</a:t>
            </a:r>
          </a:p>
        </p:txBody>
      </p:sp>
      <p:pic>
        <p:nvPicPr>
          <p:cNvPr id="5122" name="Picture 2" descr="Quelques heures d'escale au Venezuela : visa de transit? - Forum Venezuela  - Forums Routard.com">
            <a:extLst>
              <a:ext uri="{FF2B5EF4-FFF2-40B4-BE49-F238E27FC236}">
                <a16:creationId xmlns:a16="http://schemas.microsoft.com/office/drawing/2014/main" id="{C69B6EE1-FA72-1216-D336-8A661A361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4495806" y="2133600"/>
            <a:ext cx="3855060" cy="278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D5E08C1-5090-311B-C391-41D07E177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024" y="736370"/>
            <a:ext cx="2064752" cy="538526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0A56F81-B4D8-86A3-9584-F6268BCD0089}"/>
              </a:ext>
            </a:extLst>
          </p:cNvPr>
          <p:cNvSpPr txBox="1">
            <a:spLocks/>
          </p:cNvSpPr>
          <p:nvPr/>
        </p:nvSpPr>
        <p:spPr>
          <a:xfrm>
            <a:off x="4985359" y="671025"/>
            <a:ext cx="3592586" cy="27579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fr-FR" sz="2400" i="1"/>
              <a:t>Durées de revisions et notes obtenues pour un échantillon d’élèves sur un contrôle</a:t>
            </a:r>
          </a:p>
        </p:txBody>
      </p:sp>
    </p:spTree>
    <p:extLst>
      <p:ext uri="{BB962C8B-B14F-4D97-AF65-F5344CB8AC3E}">
        <p14:creationId xmlns:p14="http://schemas.microsoft.com/office/powerpoint/2010/main" val="630870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3987</TotalTime>
  <Words>676</Words>
  <Application>Microsoft Macintosh PowerPoint</Application>
  <PresentationFormat>Widescreen</PresentationFormat>
  <Paragraphs>120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Wingdings</vt:lpstr>
      <vt:lpstr>Office Theme</vt:lpstr>
      <vt:lpstr>L’IA au lycée</vt:lpstr>
      <vt:lpstr>Un petit quiz pour commencer…</vt:lpstr>
      <vt:lpstr>Vrai ou faux?</vt:lpstr>
      <vt:lpstr>Qui a raison?</vt:lpstr>
      <vt:lpstr>Et là…?</vt:lpstr>
      <vt:lpstr>Comment ça marche? (sommairement)</vt:lpstr>
      <vt:lpstr>D’abord: de quoi parle-t-on…?</vt:lpstr>
      <vt:lpstr>(Dans quels détails ne va-t-on pas entrer?)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 ChatGPT dans tout ça?</vt:lpstr>
      <vt:lpstr>GPT – fonctionnement unitaire</vt:lpstr>
      <vt:lpstr>GPT – fonctionnement unitaire</vt:lpstr>
      <vt:lpstr>ChatGPT – 1ère phase d’apprentissage (non supervisé)</vt:lpstr>
      <vt:lpstr>ChatGPT – 2ème phase d’apprentissage (supervisé)</vt:lpstr>
      <vt:lpstr>ChatGPT – renforcement</vt:lpstr>
      <vt:lpstr>PowerPoint Presentation</vt:lpstr>
      <vt:lpstr>Comment on s’en sert?</vt:lpstr>
      <vt:lpstr>PowerPoint Presentation</vt:lpstr>
      <vt:lpstr>Utilisation en tant qu’élève de 1ère  à faire </vt:lpstr>
      <vt:lpstr>Utilisation en tant qu’élève de 1ère  à NE PAS faire </vt:lpstr>
      <vt:lpstr>PowerPoint Presentation</vt:lpstr>
      <vt:lpstr>Quelques exemples concrets…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L’IA au lycée</dc:title>
  <dc:creator>Marc Biver</dc:creator>
  <cp:lastModifiedBy>Marc Biver</cp:lastModifiedBy>
  <cp:revision>21</cp:revision>
  <dcterms:created xsi:type="dcterms:W3CDTF">2024-02-06T14:35:11Z</dcterms:created>
  <dcterms:modified xsi:type="dcterms:W3CDTF">2024-03-04T12:07:54Z</dcterms:modified>
</cp:coreProperties>
</file>